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60" r:id="rId7"/>
    <p:sldId id="276" r:id="rId8"/>
    <p:sldId id="282" r:id="rId9"/>
    <p:sldId id="259" r:id="rId10"/>
    <p:sldId id="263" r:id="rId11"/>
    <p:sldId id="264" r:id="rId12"/>
    <p:sldId id="268" r:id="rId13"/>
    <p:sldId id="269" r:id="rId14"/>
    <p:sldId id="271" r:id="rId15"/>
  </p:sldIdLst>
  <p:sldSz cx="9144000" cy="6858000" type="screen4x3"/>
  <p:notesSz cx="6865938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971FF32-8EC8-433E-A862-031F09927453}" type="datetimeFigureOut">
              <a:rPr lang="pt-BR" smtClean="0"/>
              <a:t>26/01/2018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468BE176-46C9-421B-8299-A9DD2C952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41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BE176-46C9-421B-8299-A9DD2C9525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0AD1-DF14-4FB8-9A6B-2C1AD1C187B7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1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48F6-BE17-431D-B970-45803C8D48A2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11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0C33-6460-47CD-9E3B-8C68497E2060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7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0BBC-9ECB-4AE0-A83C-6745F57D5770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62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A27F1-474F-465F-A16C-D601A39C5223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46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A86F-0E45-4142-90C8-F1A6E040BA48}" type="datetime1">
              <a:rPr lang="pt-BR" smtClean="0"/>
              <a:t>26/01/2018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CC63-8349-4806-BDA3-23DEC45402F5}" type="datetime1">
              <a:rPr lang="pt-BR" smtClean="0"/>
              <a:t>26/01/2018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58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F93-96E5-4EEB-89DA-9DD6353A177A}" type="datetime1">
              <a:rPr lang="pt-BR" smtClean="0"/>
              <a:t>26/01/2018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7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A627-F8FD-4191-A1FB-EF77D75088FE}" type="datetime1">
              <a:rPr lang="pt-BR" smtClean="0"/>
              <a:t>26/01/2018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67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3F1D-99F8-48E0-90E7-273455D1890E}" type="datetime1">
              <a:rPr lang="pt-BR" smtClean="0"/>
              <a:t>26/01/2018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1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5F9F-1EDE-4F85-A2C8-B3C42925927C}" type="datetime1">
              <a:rPr lang="pt-BR" smtClean="0"/>
              <a:t>26/01/2018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47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C9BA-F6D5-4CD5-928B-94C6E4A4AEB9}" type="datetime1">
              <a:rPr lang="pt-BR" smtClean="0"/>
              <a:t>26/01/2018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9B81-768A-45AA-9C0B-62495B141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24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ci@fapemig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file:///\\BDMG\SHARES\GOE\04%20Opera&#231;&#245;es\FAPEMIG%20-%20Centro%20de%20Conven&#231;&#245;es\Dados%20mercado\Hot&#233;is%20Regional%20Nordeste%20MAPA%20-%20Espa&#231;os%20para%20Eventos%20-%20v2.xlsx!Mapa%20-%20Hot&#233;is%20Regional%20Nordeste!L3C15:L9C20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09455" y="758535"/>
            <a:ext cx="5704609" cy="4010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/>
              <a:t>PROCEDIMENTO DE MANIFESTAÇÃO DE INTERESSE</a:t>
            </a:r>
            <a:br>
              <a:rPr lang="pt-BR" sz="4000" b="1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b="1" dirty="0" smtClean="0">
                <a:solidFill>
                  <a:srgbClr val="0981E6"/>
                </a:solidFill>
              </a:rPr>
              <a:t>Parceria para investimentos complementares e operação especializada do </a:t>
            </a:r>
            <a:br>
              <a:rPr lang="pt-BR" sz="4000" b="1" dirty="0" smtClean="0">
                <a:solidFill>
                  <a:srgbClr val="0981E6"/>
                </a:solidFill>
              </a:rPr>
            </a:br>
            <a:r>
              <a:rPr lang="pt-BR" sz="4000" b="1" dirty="0" smtClean="0">
                <a:solidFill>
                  <a:srgbClr val="0981E6"/>
                </a:solidFill>
              </a:rPr>
              <a:t>Centro de Convenções</a:t>
            </a:r>
            <a:br>
              <a:rPr lang="pt-BR" sz="4000" b="1" dirty="0" smtClean="0">
                <a:solidFill>
                  <a:srgbClr val="0981E6"/>
                </a:solidFill>
              </a:rPr>
            </a:br>
            <a:r>
              <a:rPr lang="pt-BR" sz="4000" b="1" dirty="0" smtClean="0">
                <a:solidFill>
                  <a:srgbClr val="0981E6"/>
                </a:solidFill>
              </a:rPr>
              <a:t/>
            </a:r>
            <a:br>
              <a:rPr lang="pt-BR" sz="4000" b="1" dirty="0" smtClean="0">
                <a:solidFill>
                  <a:srgbClr val="0981E6"/>
                </a:solidFill>
              </a:rPr>
            </a:br>
            <a:endParaRPr lang="pt-BR" sz="4000" b="1" dirty="0" smtClean="0">
              <a:solidFill>
                <a:srgbClr val="0981E6"/>
              </a:solidFill>
            </a:endParaRPr>
          </a:p>
          <a:p>
            <a:pPr algn="r"/>
            <a:endParaRPr lang="pt-BR" sz="4000" b="1" dirty="0">
              <a:solidFill>
                <a:srgbClr val="0981E6"/>
              </a:solidFill>
            </a:endParaRPr>
          </a:p>
          <a:p>
            <a:pPr algn="r"/>
            <a:r>
              <a:rPr lang="pt-BR" sz="4000" b="1" dirty="0" smtClean="0">
                <a:solidFill>
                  <a:srgbClr val="0981E6"/>
                </a:solidFill>
              </a:rPr>
              <a:t/>
            </a:r>
            <a:br>
              <a:rPr lang="pt-BR" sz="4000" b="1" dirty="0" smtClean="0">
                <a:solidFill>
                  <a:srgbClr val="0981E6"/>
                </a:solidFill>
              </a:rPr>
            </a:br>
            <a:r>
              <a:rPr lang="pt-BR" sz="4000" b="1" dirty="0" smtClean="0">
                <a:solidFill>
                  <a:srgbClr val="0981E6"/>
                </a:solidFill>
              </a:rPr>
              <a:t/>
            </a:r>
            <a:br>
              <a:rPr lang="pt-BR" sz="4000" b="1" dirty="0" smtClean="0">
                <a:solidFill>
                  <a:srgbClr val="0981E6"/>
                </a:solidFill>
              </a:rPr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3300" i="1" dirty="0" smtClean="0"/>
              <a:t>Belo Horizonte – 19/01/2018</a:t>
            </a:r>
            <a:endParaRPr lang="pt-BR" sz="3300" i="1" dirty="0"/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36" b="91948" l="9135" r="82214">
                        <a14:foregroundMark x1="39925" y1="75911" x2="39925" y2="75911"/>
                        <a14:foregroundMark x1="32500" y1="75911" x2="32500" y2="75911"/>
                        <a14:foregroundMark x1="38200" y1="76933" x2="38200" y2="76933"/>
                        <a14:foregroundMark x1="34800" y1="75244" x2="34800" y2="75244"/>
                        <a14:foregroundMark x1="50225" y1="79733" x2="50225" y2="79733"/>
                        <a14:foregroundMark x1="51225" y1="78444" x2="51225" y2="78444"/>
                        <a14:foregroundMark x1="51050" y1="85022" x2="51050" y2="85022"/>
                        <a14:foregroundMark x1="59275" y1="83733" x2="59275" y2="83733"/>
                        <a14:foregroundMark x1="76875" y1="71378" x2="76875" y2="71378"/>
                        <a14:foregroundMark x1="78091" y1="72271" x2="78091" y2="72271"/>
                        <a14:backgroundMark x1="32700" y1="77778" x2="32700" y2="77778"/>
                        <a14:backgroundMark x1="72900" y1="33956" x2="72900" y2="33956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85" r="8651" b="-2084"/>
          <a:stretch/>
        </p:blipFill>
        <p:spPr>
          <a:xfrm>
            <a:off x="-155865" y="2608709"/>
            <a:ext cx="5902037" cy="343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8000"/>
              </a:srgbClr>
            </a:outerShdw>
          </a:effectLst>
        </p:spPr>
      </p:pic>
      <p:pic>
        <p:nvPicPr>
          <p:cNvPr id="6" name="Picture 4" descr="Image result for logo fapem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33" y="3078969"/>
            <a:ext cx="1676039" cy="8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REGRAS DO PMI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84986"/>
            <a:ext cx="7886700" cy="45150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/>
              <a:t> O PMI não implica na realização de qualquer procedimento, seja licitatório ou legislativo, para a viabilização do objeto.</a:t>
            </a:r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 smtClean="0"/>
              <a:t>A </a:t>
            </a:r>
            <a:r>
              <a:rPr lang="pt-BR" sz="2000" dirty="0"/>
              <a:t>eventual realização de processo licitatório não está condicionada à utilização dos estudos técnicos obtidos por meio do presente </a:t>
            </a:r>
            <a:r>
              <a:rPr lang="pt-BR" sz="2000" dirty="0" smtClean="0"/>
              <a:t>PMI.</a:t>
            </a:r>
            <a:endParaRPr lang="pt-BR" sz="2000" dirty="0"/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b="1" dirty="0" smtClean="0"/>
              <a:t>A </a:t>
            </a:r>
            <a:r>
              <a:rPr lang="pt-BR" sz="2000" b="1" dirty="0"/>
              <a:t>apresentação de manifestação, no âmbito deste PMI, não impede a participação e não implica qualquer tipo de vantagem ou privilégio dos proponentes em eventual e futuro procedimento de </a:t>
            </a:r>
            <a:r>
              <a:rPr lang="pt-BR" sz="2000" b="1" dirty="0" smtClean="0"/>
              <a:t>licitação.</a:t>
            </a:r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/>
              <a:t>As manifestações de interesse, contendo contribuições e os estudos nos termos indicados no Edital do PMI FAPEMIG-01/2017, deverão ser encaminhadas, </a:t>
            </a:r>
            <a:r>
              <a:rPr lang="pt-BR" sz="2000" b="1" dirty="0">
                <a:solidFill>
                  <a:srgbClr val="C00000"/>
                </a:solidFill>
              </a:rPr>
              <a:t>até o dia 23 de fevereiro de 2018.</a:t>
            </a:r>
            <a:endParaRPr lang="pt-BR" sz="2000" dirty="0"/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/>
              <a:t>Os participantes serão responsáveis por todos os custos financeiros e demais ônus decorrentes de suas manifestações de interesse. Não haverá ressarcimentos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0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DIRETRIZES PARA PARTICIPAÇÃO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11</a:t>
            </a:fld>
            <a:endParaRPr lang="pt-BR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72960"/>
            <a:ext cx="7886700" cy="43751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 smtClean="0"/>
              <a:t>Podem </a:t>
            </a:r>
            <a:r>
              <a:rPr lang="pt-BR" sz="2000" dirty="0"/>
              <a:t>participar </a:t>
            </a:r>
            <a:r>
              <a:rPr lang="pt-BR" sz="2000" dirty="0" smtClean="0"/>
              <a:t>pessoa </a:t>
            </a:r>
            <a:r>
              <a:rPr lang="pt-BR" sz="2000" dirty="0"/>
              <a:t>física ou jurídica, de direito público ou privado, individualmente ou em grupo, sendo necessário o preenchimento do documento de cadastro que compõe o Anexo IX – Modelo de Cadastro do </a:t>
            </a:r>
            <a:r>
              <a:rPr lang="pt-BR" sz="2000" dirty="0" smtClean="0"/>
              <a:t>Edital do </a:t>
            </a:r>
            <a:r>
              <a:rPr lang="pt-BR" sz="2000" dirty="0"/>
              <a:t>PMI </a:t>
            </a:r>
            <a:r>
              <a:rPr lang="pt-BR" sz="2000" dirty="0" smtClean="0"/>
              <a:t>FAPEMIG-01/2017.</a:t>
            </a:r>
            <a:endParaRPr lang="pt-BR" sz="2000" dirty="0"/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 smtClean="0"/>
              <a:t>Estão </a:t>
            </a:r>
            <a:r>
              <a:rPr lang="pt-BR" sz="2000" dirty="0"/>
              <a:t>impedidos de participar deste PMI os agentes públicos estaduais, incluídos servidores e ocupantes de cargos comissionados da administração pública estadual. </a:t>
            </a:r>
            <a:endParaRPr lang="pt-BR" sz="2000" dirty="0" smtClean="0"/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/>
              <a:t>Os documentos para o cadastro, obedecido obrigatoriamente o modelo do Anexo IX do Edital do PMI FAPEMIG-01/2017, devidamente preenchido e assinado, deverão ser protocolizados na sede da FAPEMIG, pessoalmente ou por via postal, </a:t>
            </a:r>
            <a:r>
              <a:rPr lang="pt-BR" sz="2000" b="1" dirty="0">
                <a:solidFill>
                  <a:srgbClr val="C00000"/>
                </a:solidFill>
              </a:rPr>
              <a:t>até o dia 23 de fevereiro de 2018. </a:t>
            </a:r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/>
              <a:t>Caso seja solicitado expressamente pelo interessado à FAPEMIG, será assegurado o sigilo de seus dados cadastrais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610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RECEBIMENTO DAS PROPOSTAS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12</a:t>
            </a:fld>
            <a:endParaRPr lang="pt-BR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84987"/>
            <a:ext cx="7886700" cy="17838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 smtClean="0"/>
              <a:t>Os estudos deverão ser apresentados nos respectivos cadernos, planilhas </a:t>
            </a:r>
            <a:r>
              <a:rPr lang="pt-BR" sz="2000" dirty="0"/>
              <a:t>e projetos nos respectivos </a:t>
            </a:r>
            <a:r>
              <a:rPr lang="pt-BR" sz="2000" dirty="0" smtClean="0"/>
              <a:t>formatos, seguindo as orientações do Anexo I - Termo de Referência.</a:t>
            </a:r>
          </a:p>
          <a:p>
            <a:pPr marL="228600" lvl="1" algn="just">
              <a:spcBef>
                <a:spcPts val="1000"/>
              </a:spcBef>
              <a:spcAft>
                <a:spcPts val="600"/>
              </a:spcAft>
            </a:pPr>
            <a:r>
              <a:rPr lang="pt-BR" sz="2000" dirty="0" smtClean="0"/>
              <a:t>Os estudos podem ser apresentados em </a:t>
            </a:r>
            <a:r>
              <a:rPr lang="pt-BR" sz="2000" dirty="0"/>
              <a:t>sua totalidade ou </a:t>
            </a:r>
            <a:r>
              <a:rPr lang="pt-BR" sz="2000" dirty="0" smtClean="0"/>
              <a:t>somente partes deles. </a:t>
            </a:r>
          </a:p>
        </p:txBody>
      </p:sp>
    </p:spTree>
    <p:extLst>
      <p:ext uri="{BB962C8B-B14F-4D97-AF65-F5344CB8AC3E}">
        <p14:creationId xmlns:p14="http://schemas.microsoft.com/office/powerpoint/2010/main" val="38097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CRONOGRAMA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13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2" y="1585399"/>
            <a:ext cx="8562944" cy="26912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13657" y="4765075"/>
            <a:ext cx="846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Prazo limite para solicitação de visitas técnicas</a:t>
            </a:r>
            <a:r>
              <a:rPr lang="pt-BR" sz="1600" b="1" dirty="0"/>
              <a:t>: </a:t>
            </a:r>
            <a:endParaRPr lang="pt-B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até </a:t>
            </a:r>
            <a:r>
              <a:rPr lang="pt-BR" sz="1600" b="1" dirty="0"/>
              <a:t>o dia 18 de janeiro de </a:t>
            </a:r>
            <a:r>
              <a:rPr lang="pt-BR" sz="1600" b="1" dirty="0" smtClean="0"/>
              <a:t>2018;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mas será publicada retificação, alongando o prazo para 6 de fevereiro de 2018.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2459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628650" y="140277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14</a:t>
            </a:fld>
            <a:endParaRPr lang="pt-BR"/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7886700" cy="46834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r>
              <a:rPr lang="pt-BR" sz="2000" dirty="0" smtClean="0"/>
              <a:t>Poder concedente:			Assessoria:</a:t>
            </a:r>
          </a:p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endParaRPr lang="pt-BR" sz="2000" dirty="0"/>
          </a:p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endParaRPr lang="pt-BR" sz="2000" dirty="0" smtClean="0"/>
          </a:p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endParaRPr lang="pt-BR" sz="2000" dirty="0"/>
          </a:p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endParaRPr lang="pt-BR" sz="2000" dirty="0" smtClean="0"/>
          </a:p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r>
              <a:rPr lang="pt-BR" sz="2000" dirty="0" smtClean="0"/>
              <a:t>Dúvidas e esclarecimentos:</a:t>
            </a:r>
          </a:p>
          <a:p>
            <a:pPr marL="0" indent="0">
              <a:buNone/>
            </a:pPr>
            <a:r>
              <a:rPr lang="pt-BR" sz="1600" dirty="0" smtClean="0">
                <a:hlinkClick r:id="rId2"/>
              </a:rPr>
              <a:t>dci@fapemig.br</a:t>
            </a:r>
            <a:endParaRPr lang="pt-BR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FAPEMIG –Fundação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Amparo à Pesquisa do Estado de Minas Gerais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Avenida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José Cândido da Silveira, n.º 1500 – Horto Florestal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Belo Horizonte - MG - CEP 31.035-536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www.fapemig.br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TEL.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3280-2100</a:t>
            </a:r>
            <a:endParaRPr lang="pt-BR" sz="2000" dirty="0" smtClean="0"/>
          </a:p>
        </p:txBody>
      </p:sp>
      <p:pic>
        <p:nvPicPr>
          <p:cNvPr id="7" name="Picture 4" descr="Image result for logo fapem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7" y="2272852"/>
            <a:ext cx="2618962" cy="13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5770" y="2372911"/>
            <a:ext cx="2158993" cy="117640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8650" y="446313"/>
            <a:ext cx="78867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ESPAÇO ABERTO PARA QUESTÕES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FAPEMIG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55459"/>
            <a:ext cx="7886700" cy="28710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A Fundação de Amparo à Pesquisa do Estado de Minas Gerais – FAPEMIG foi </a:t>
            </a:r>
            <a:r>
              <a:rPr lang="pt-BR" sz="2000" dirty="0" smtClean="0"/>
              <a:t>criada em 1985 </a:t>
            </a:r>
            <a:r>
              <a:rPr lang="pt-BR" sz="2000" dirty="0"/>
              <a:t>com a finalidade de estimular o desenvolvimento científico e tecnológico aos diferentes setores industriais </a:t>
            </a:r>
            <a:r>
              <a:rPr lang="pt-BR" sz="2000" dirty="0" smtClean="0"/>
              <a:t>mineiros.</a:t>
            </a:r>
          </a:p>
          <a:p>
            <a:pPr algn="just"/>
            <a:r>
              <a:rPr lang="pt-BR" sz="2000" dirty="0"/>
              <a:t>Em 2014, a FAPEMIG mudou-se para sua nova sede, na região leste da capital mineira. O edifício faz parte de projeto urbanístico inicialmente idealizado como “Cidade da Ciência e do Conhecimento</a:t>
            </a:r>
            <a:r>
              <a:rPr lang="pt-BR" sz="2000" dirty="0" smtClean="0"/>
              <a:t>”.</a:t>
            </a:r>
          </a:p>
          <a:p>
            <a:pPr algn="just"/>
            <a:r>
              <a:rPr lang="pt-BR" sz="2000" dirty="0"/>
              <a:t>Na vizinhança da FAPEMIG estão instaladas importantes </a:t>
            </a:r>
            <a:r>
              <a:rPr lang="pt-BR" sz="2000" dirty="0" smtClean="0"/>
              <a:t>instituições de tecnologia, </a:t>
            </a:r>
            <a:r>
              <a:rPr lang="pt-BR" sz="2000" dirty="0"/>
              <a:t>tais como EPAMIG, </a:t>
            </a:r>
            <a:r>
              <a:rPr lang="pt-BR" sz="2000" dirty="0" smtClean="0"/>
              <a:t>SERPRO e </a:t>
            </a:r>
            <a:r>
              <a:rPr lang="pt-BR" sz="2000" dirty="0"/>
              <a:t>SENAI/FIEMG</a:t>
            </a:r>
            <a:r>
              <a:rPr lang="pt-BR" sz="2000" dirty="0" smtClean="0"/>
              <a:t>.</a:t>
            </a:r>
            <a:endParaRPr lang="pt-BR" sz="2000" dirty="0"/>
          </a:p>
          <a:p>
            <a:pPr algn="just"/>
            <a:endParaRPr lang="pt-BR" sz="16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9886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CONTEXTO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45068"/>
            <a:ext cx="7886700" cy="2434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pt-BR" sz="2000" dirty="0" smtClean="0"/>
              <a:t>O conjunto arquitetônico da nova sede da FAPEMIG, localizado na região leste de Belo Horizonte/MG, foi inaugurado em março/2014 e ocupa um terreno de 10.000 m², com sete blocos edificados, totalizando 18.000 m² de área construída. </a:t>
            </a:r>
            <a:r>
              <a:rPr lang="pt-BR" sz="2000" dirty="0"/>
              <a:t>Esse conjunto conta com estacionamento descoberto com 84 vagas e uma garagem no subsolo, com 76 </a:t>
            </a:r>
            <a:r>
              <a:rPr lang="pt-BR" sz="2000" dirty="0" smtClean="0"/>
              <a:t>vagas.</a:t>
            </a:r>
            <a:endParaRPr lang="pt-BR" sz="2000" dirty="0"/>
          </a:p>
          <a:p>
            <a:pPr algn="just">
              <a:spcAft>
                <a:spcPts val="1200"/>
              </a:spcAft>
            </a:pPr>
            <a:r>
              <a:rPr lang="pt-BR" sz="2000" dirty="0" smtClean="0"/>
              <a:t>O </a:t>
            </a:r>
            <a:r>
              <a:rPr lang="pt-BR" sz="2000" dirty="0"/>
              <a:t>centro de </a:t>
            </a:r>
            <a:r>
              <a:rPr lang="pt-BR" sz="2000" dirty="0" smtClean="0"/>
              <a:t>convenções – bloco 07, </a:t>
            </a:r>
            <a:r>
              <a:rPr lang="pt-BR" sz="2000" dirty="0"/>
              <a:t>objeto </a:t>
            </a:r>
            <a:r>
              <a:rPr lang="pt-BR" sz="2000" dirty="0" smtClean="0"/>
              <a:t>da concessão, </a:t>
            </a:r>
            <a:r>
              <a:rPr lang="pt-BR" sz="2000" dirty="0"/>
              <a:t>tem área construída de 3.198 </a:t>
            </a:r>
            <a:r>
              <a:rPr lang="pt-BR" sz="2000" dirty="0" smtClean="0"/>
              <a:t>m² (obras em conclusão).</a:t>
            </a:r>
            <a:endParaRPr lang="pt-BR" sz="2000" dirty="0"/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16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9886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3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85" r="8651" b="-2084"/>
          <a:stretch/>
        </p:blipFill>
        <p:spPr>
          <a:xfrm>
            <a:off x="2374323" y="4094018"/>
            <a:ext cx="4577421" cy="2328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7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0493" y="2267710"/>
            <a:ext cx="8786003" cy="4045015"/>
            <a:chOff x="250493" y="937679"/>
            <a:chExt cx="8786003" cy="404501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937679"/>
              <a:ext cx="5675397" cy="393744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11" name="Grupo 10"/>
            <p:cNvGrpSpPr/>
            <p:nvPr/>
          </p:nvGrpSpPr>
          <p:grpSpPr>
            <a:xfrm>
              <a:off x="6020801" y="943353"/>
              <a:ext cx="3015695" cy="3920402"/>
              <a:chOff x="6020801" y="943353"/>
              <a:chExt cx="3015695" cy="3920402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801" y="943353"/>
                <a:ext cx="3015695" cy="3920402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17" name="Elipse 16"/>
              <p:cNvSpPr/>
              <p:nvPr/>
            </p:nvSpPr>
            <p:spPr>
              <a:xfrm>
                <a:off x="7986836" y="2602755"/>
                <a:ext cx="216756" cy="216024"/>
              </a:xfrm>
              <a:prstGeom prst="ellipse">
                <a:avLst/>
              </a:prstGeom>
              <a:solidFill>
                <a:schemeClr val="accent5">
                  <a:lumMod val="75000"/>
                  <a:alpha val="5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Elipse 11"/>
            <p:cNvSpPr/>
            <p:nvPr/>
          </p:nvSpPr>
          <p:spPr>
            <a:xfrm>
              <a:off x="4912023" y="2903554"/>
              <a:ext cx="427902" cy="48145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 rot="20683589">
              <a:off x="2224789" y="994683"/>
              <a:ext cx="633633" cy="1497928"/>
            </a:xfrm>
            <a:prstGeom prst="ellipse">
              <a:avLst/>
            </a:prstGeom>
            <a:solidFill>
              <a:schemeClr val="bg1">
                <a:lumMod val="75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250493" y="1268760"/>
              <a:ext cx="146067" cy="251989"/>
            </a:xfrm>
            <a:prstGeom prst="ellipse">
              <a:avLst/>
            </a:prstGeom>
            <a:solidFill>
              <a:srgbClr val="FFFF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2771800" y="4730705"/>
              <a:ext cx="146067" cy="251989"/>
            </a:xfrm>
            <a:prstGeom prst="ellipse">
              <a:avLst/>
            </a:prstGeom>
            <a:solidFill>
              <a:srgbClr val="FFFF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7390"/>
              </p:ext>
            </p:extLst>
          </p:nvPr>
        </p:nvGraphicFramePr>
        <p:xfrm>
          <a:off x="3052819" y="5505807"/>
          <a:ext cx="5983677" cy="114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5" imgW="7000943" imgH="1343025" progId="Excel.Sheet.12">
                  <p:link updateAutomatic="1"/>
                </p:oleObj>
              </mc:Choice>
              <mc:Fallback>
                <p:oleObj name="Worksheet" r:id="rId5" imgW="7000943" imgH="1343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2819" y="5505807"/>
                        <a:ext cx="5983677" cy="1147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CONTEXTO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45068"/>
            <a:ext cx="7886700" cy="6474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pt-BR" sz="2000" dirty="0"/>
              <a:t>A região está próxima a um dos corredores de acesso ao Aeroporto de Confins e conta com uma importante rede hoteleira nas proximidades.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16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9886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2" y="4120534"/>
            <a:ext cx="4873336" cy="271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OBJETO DA CONCESSÃO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9886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5</a:t>
            </a:fld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28649" y="1545068"/>
            <a:ext cx="55331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1200"/>
              </a:spcAft>
            </a:pPr>
            <a:r>
              <a:rPr lang="pt-BR" sz="1600" dirty="0" smtClean="0"/>
              <a:t>O centro de convenções compõe-se de: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auditório </a:t>
            </a:r>
            <a:r>
              <a:rPr lang="pt-BR" sz="1600" b="1" dirty="0"/>
              <a:t>teatro para </a:t>
            </a:r>
            <a:r>
              <a:rPr lang="pt-BR" sz="1600" b="1" dirty="0" smtClean="0"/>
              <a:t>997 </a:t>
            </a:r>
            <a:r>
              <a:rPr lang="pt-BR" sz="1600" b="1" dirty="0"/>
              <a:t>lugares fixos</a:t>
            </a:r>
            <a:r>
              <a:rPr lang="pt-BR" sz="1600" dirty="0"/>
              <a:t>, cujo projeto inclui implantação de recursos </a:t>
            </a:r>
            <a:r>
              <a:rPr lang="pt-BR" sz="1600" dirty="0" err="1"/>
              <a:t>cenotécnicos</a:t>
            </a:r>
            <a:r>
              <a:rPr lang="pt-BR" sz="1600" dirty="0"/>
              <a:t>, tratamento acústico, instalações </a:t>
            </a:r>
            <a:r>
              <a:rPr lang="pt-BR" sz="1600" dirty="0" err="1"/>
              <a:t>luminotécnicas</a:t>
            </a:r>
            <a:r>
              <a:rPr lang="pt-BR" sz="1600" dirty="0"/>
              <a:t>, camarins, cabine de controle, oficina, área de carga e descarga junto ao palco, infraestrutura para </a:t>
            </a:r>
            <a:r>
              <a:rPr lang="pt-BR" sz="1600" dirty="0" smtClean="0"/>
              <a:t>cenografia</a:t>
            </a:r>
            <a:r>
              <a:rPr lang="pt-BR" sz="1600" dirty="0"/>
              <a:t>;</a:t>
            </a:r>
            <a:endParaRPr lang="pt-BR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5 salas para </a:t>
            </a:r>
            <a:r>
              <a:rPr lang="pt-BR" sz="1600" b="1" dirty="0" smtClean="0"/>
              <a:t>eventos,</a:t>
            </a:r>
            <a:r>
              <a:rPr lang="pt-BR" sz="1600" dirty="0" smtClean="0"/>
              <a:t> </a:t>
            </a:r>
            <a:r>
              <a:rPr lang="pt-BR" sz="1600" dirty="0"/>
              <a:t>com divisórias em painéis deslizantes, que possibilita receber até 250 </a:t>
            </a:r>
            <a:r>
              <a:rPr lang="pt-BR" sz="1600" dirty="0" smtClean="0"/>
              <a:t>pessoas;</a:t>
            </a: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foyer</a:t>
            </a:r>
            <a:r>
              <a:rPr lang="pt-BR" sz="1600" dirty="0" smtClean="0"/>
              <a:t>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sala administrativa e sala </a:t>
            </a:r>
            <a:r>
              <a:rPr lang="pt-BR" sz="1600" dirty="0"/>
              <a:t>de </a:t>
            </a:r>
            <a:r>
              <a:rPr lang="pt-BR" sz="1600" dirty="0" smtClean="0"/>
              <a:t>apoio;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banheiros e vestiário </a:t>
            </a:r>
            <a:r>
              <a:rPr lang="pt-BR" sz="1600" dirty="0"/>
              <a:t>para </a:t>
            </a:r>
            <a:r>
              <a:rPr lang="pt-BR" sz="1600" dirty="0" smtClean="0"/>
              <a:t>funcionários;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copas, áreas técnicas e de serviços</a:t>
            </a:r>
            <a:r>
              <a:rPr lang="pt-BR" sz="1600" dirty="0" smtClean="0"/>
              <a:t>; e</a:t>
            </a: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elevadores.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90" y="3049462"/>
            <a:ext cx="2160240" cy="130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190" y="1541864"/>
            <a:ext cx="2160240" cy="13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tângulo 24"/>
          <p:cNvSpPr/>
          <p:nvPr/>
        </p:nvSpPr>
        <p:spPr>
          <a:xfrm>
            <a:off x="628649" y="5974987"/>
            <a:ext cx="3486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dirty="0" smtClean="0"/>
              <a:t>(*) As </a:t>
            </a:r>
            <a:r>
              <a:rPr lang="pt-BR" sz="1400" dirty="0"/>
              <a:t>obras em curso e de responsabilidade da FAPEMIG têm previsão de entrega em maio/2018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475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OBJETIVOS DA CONCESSÃO</a:t>
            </a:r>
            <a:endParaRPr lang="pt-BR" sz="40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561773"/>
            <a:ext cx="7886700" cy="51597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BR" sz="2000" b="1" dirty="0" smtClean="0"/>
              <a:t>Viabilizar</a:t>
            </a:r>
            <a:r>
              <a:rPr lang="pt-BR" sz="2000" b="1" dirty="0"/>
              <a:t>, com recursos externos à FAPEMIG, a realização dos investimentos necessários para conclusão e operacionalização do Centro de </a:t>
            </a:r>
            <a:r>
              <a:rPr lang="pt-BR" sz="2000" b="1" dirty="0" smtClean="0"/>
              <a:t>Convenções,</a:t>
            </a:r>
            <a:r>
              <a:rPr lang="pt-BR" sz="2000" dirty="0" smtClean="0"/>
              <a:t> </a:t>
            </a:r>
            <a:r>
              <a:rPr lang="pt-BR" sz="2000" dirty="0"/>
              <a:t>(auditório/anfiteatro e salas de convenção), incluindo instalação dos sistemas de sonorização, iluminação, audiovisuais, bem como mobiliário </a:t>
            </a:r>
            <a:r>
              <a:rPr lang="pt-BR" sz="2000" dirty="0" smtClean="0"/>
              <a:t>próprio, assessórios do teatro </a:t>
            </a:r>
            <a:r>
              <a:rPr lang="pt-BR" sz="2000" dirty="0"/>
              <a:t>e os assentos fixos do </a:t>
            </a:r>
            <a:r>
              <a:rPr lang="pt-BR" sz="2000" dirty="0" smtClean="0"/>
              <a:t>auditório/anfiteatro – orçados em R$ 7 milhões.</a:t>
            </a:r>
            <a:endParaRPr lang="pt-BR" sz="2000" dirty="0"/>
          </a:p>
          <a:p>
            <a:pPr algn="just">
              <a:spcAft>
                <a:spcPts val="600"/>
              </a:spcAft>
              <a:defRPr/>
            </a:pPr>
            <a:r>
              <a:rPr lang="pt-BR" sz="2000" b="1" smtClean="0"/>
              <a:t>Conferir </a:t>
            </a:r>
            <a:r>
              <a:rPr lang="pt-BR" sz="2000" b="1" dirty="0"/>
              <a:t>uso eficiente do Centro de Convenções </a:t>
            </a:r>
            <a:r>
              <a:rPr lang="pt-BR" sz="2000" dirty="0"/>
              <a:t>aderente aos propósitos da FAPEMIG.</a:t>
            </a:r>
          </a:p>
          <a:p>
            <a:pPr algn="just">
              <a:spcAft>
                <a:spcPts val="600"/>
              </a:spcAft>
            </a:pPr>
            <a:r>
              <a:rPr lang="pt-BR" sz="2000" b="1" dirty="0"/>
              <a:t>Conceder a gestão operacional e comercial do Centro de Convenções (bloco 7 somente) a parceiro </a:t>
            </a:r>
            <a:r>
              <a:rPr lang="pt-BR" sz="2000" b="1" dirty="0" smtClean="0"/>
              <a:t>especializado</a:t>
            </a:r>
            <a:r>
              <a:rPr lang="pt-BR" sz="2000" dirty="0" smtClean="0"/>
              <a:t>, bem como a manutenção preventiva e corretiva dos espaços e seus equipamentos.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b="1" dirty="0"/>
              <a:t>Não onerar a FAPEMIG com custos de operação e manutenção</a:t>
            </a:r>
            <a:r>
              <a:rPr lang="pt-BR" sz="20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2000" b="1" dirty="0" smtClean="0"/>
              <a:t>Viabilizar um modelo </a:t>
            </a:r>
            <a:r>
              <a:rPr lang="pt-BR" sz="2000" b="1" dirty="0"/>
              <a:t>contratual </a:t>
            </a:r>
            <a:r>
              <a:rPr lang="pt-BR" sz="2000" b="1" dirty="0" smtClean="0"/>
              <a:t>implementável </a:t>
            </a:r>
            <a:r>
              <a:rPr lang="pt-BR" sz="2000" b="1" dirty="0"/>
              <a:t>no curto prazo</a:t>
            </a:r>
            <a:r>
              <a:rPr lang="pt-BR" sz="2000" b="1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2000" b="1" dirty="0" smtClean="0"/>
              <a:t>Permitir o uso da FAPEMIG em datas previamente especificadas. </a:t>
            </a:r>
            <a:endParaRPr lang="pt-BR" sz="2000" b="1" dirty="0"/>
          </a:p>
          <a:p>
            <a:pPr algn="just"/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5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CONDIÇÕES DE USO COMPARTILHADO</a:t>
            </a:r>
            <a:endParaRPr lang="pt-BR" sz="40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8245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28650" y="157271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pt-BR" sz="2200" dirty="0"/>
              <a:t>O proponente deverá considerar em seus </a:t>
            </a:r>
            <a:r>
              <a:rPr lang="pt-BR" sz="2200" dirty="0" smtClean="0"/>
              <a:t>estudos </a:t>
            </a:r>
            <a:r>
              <a:rPr lang="pt-BR" sz="2200" dirty="0"/>
              <a:t>a reserva de datas para uso da FAPEMIG e órgãos afins por ela indicados, nas seguintes condições: </a:t>
            </a:r>
          </a:p>
          <a:p>
            <a:pPr marL="685800" lvl="2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pt-BR" sz="1800" dirty="0"/>
              <a:t> </a:t>
            </a:r>
            <a:r>
              <a:rPr lang="pt-BR" sz="1800" b="1" dirty="0"/>
              <a:t>30 dias (corridos ou salteados) por ano </a:t>
            </a:r>
            <a:r>
              <a:rPr lang="pt-BR" sz="1800" dirty="0"/>
              <a:t>para uso das instalações do centro de </a:t>
            </a:r>
            <a:r>
              <a:rPr lang="pt-BR" sz="1800" dirty="0" smtClean="0"/>
              <a:t>convenções. </a:t>
            </a:r>
            <a:endParaRPr lang="pt-BR" sz="1800" dirty="0"/>
          </a:p>
          <a:p>
            <a:pPr marL="685800" lvl="2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pt-BR" sz="1800" b="1" dirty="0"/>
              <a:t>15 dias (corridos ou salteados), </a:t>
            </a:r>
            <a:r>
              <a:rPr lang="pt-BR" sz="1800" dirty="0"/>
              <a:t>além dos 30 dias regulamentares de uso de qualquer espaço por ano para uso do foyer, para o caso de eventos de exposições. </a:t>
            </a:r>
          </a:p>
          <a:p>
            <a:pPr marL="685800" lvl="2" algn="just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pt-BR" sz="1800" b="1" dirty="0"/>
              <a:t>2 meses de antecedência para notificar </a:t>
            </a:r>
            <a:r>
              <a:rPr lang="pt-BR" sz="1800" dirty="0"/>
              <a:t>o parceiro privado e negociar o uso do espaço.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pt-BR" sz="2200" dirty="0" smtClean="0"/>
              <a:t>O </a:t>
            </a:r>
            <a:r>
              <a:rPr lang="pt-BR" sz="2200" dirty="0"/>
              <a:t>uso </a:t>
            </a:r>
            <a:r>
              <a:rPr lang="pt-BR" sz="2200" dirty="0" smtClean="0"/>
              <a:t>das instalações pela </a:t>
            </a:r>
            <a:r>
              <a:rPr lang="pt-BR" sz="2200" dirty="0"/>
              <a:t>FAPEMIG ou órgãos afins por ela indicados deverá ser isento de </a:t>
            </a:r>
            <a:r>
              <a:rPr lang="pt-BR" sz="2200" dirty="0" smtClean="0"/>
              <a:t>ônus. </a:t>
            </a: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0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PRÉ-AVALIAÇÃO DA DEMANDA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29886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8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24853" y="1559379"/>
            <a:ext cx="4102772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555860"/>
                </a:solidFill>
              </a:rPr>
              <a:t>A principal vocação de Belo Horizonte é para o turismo de negócios e para eventos técnico-científicos.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555860"/>
                </a:solidFill>
              </a:rPr>
              <a:t>Belo </a:t>
            </a:r>
            <a:r>
              <a:rPr lang="pt-BR" sz="1400" dirty="0">
                <a:solidFill>
                  <a:srgbClr val="555860"/>
                </a:solidFill>
              </a:rPr>
              <a:t>Horizonte tem um bom posicionamento no que se refere à capacidade de atender a demanda por eventos, comparada aos demais destinos nacionais</a:t>
            </a:r>
            <a:r>
              <a:rPr lang="pt-BR" sz="1400" dirty="0" smtClean="0">
                <a:solidFill>
                  <a:srgbClr val="555860"/>
                </a:solidFill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555860"/>
                </a:solidFill>
              </a:rPr>
              <a:t>São </a:t>
            </a:r>
            <a:r>
              <a:rPr lang="pt-BR" sz="1400" dirty="0">
                <a:solidFill>
                  <a:srgbClr val="555860"/>
                </a:solidFill>
              </a:rPr>
              <a:t>diferenciais: a boa capacidade de planejamento e monitoramento do setor, e proximidade de Belo Horizonte às cidades históricas – favorecendo a realização de roteiros regionais culturais ou religiosos</a:t>
            </a:r>
            <a:r>
              <a:rPr lang="pt-BR" sz="1400" dirty="0" smtClean="0">
                <a:solidFill>
                  <a:srgbClr val="555860"/>
                </a:solidFill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555860"/>
                </a:solidFill>
              </a:rPr>
              <a:t>Há </a:t>
            </a:r>
            <a:r>
              <a:rPr lang="pt-BR" sz="1400" dirty="0">
                <a:solidFill>
                  <a:srgbClr val="555860"/>
                </a:solidFill>
              </a:rPr>
              <a:t>carência na cidade de espaços para </a:t>
            </a:r>
            <a:r>
              <a:rPr lang="pt-BR" sz="1400" dirty="0" smtClean="0">
                <a:solidFill>
                  <a:srgbClr val="555860"/>
                </a:solidFill>
              </a:rPr>
              <a:t>eventos </a:t>
            </a:r>
            <a:r>
              <a:rPr lang="pt-BR" sz="1400" dirty="0">
                <a:solidFill>
                  <a:srgbClr val="555860"/>
                </a:solidFill>
              </a:rPr>
              <a:t>de </a:t>
            </a:r>
            <a:r>
              <a:rPr lang="pt-BR" sz="1400" dirty="0" smtClean="0">
                <a:solidFill>
                  <a:srgbClr val="555860"/>
                </a:solidFill>
              </a:rPr>
              <a:t>pequeno e médio </a:t>
            </a:r>
            <a:r>
              <a:rPr lang="pt-BR" sz="1400" dirty="0">
                <a:solidFill>
                  <a:srgbClr val="555860"/>
                </a:solidFill>
              </a:rPr>
              <a:t>porte </a:t>
            </a:r>
            <a:r>
              <a:rPr lang="pt-BR" sz="1400" dirty="0" smtClean="0">
                <a:solidFill>
                  <a:srgbClr val="555860"/>
                </a:solidFill>
              </a:rPr>
              <a:t>(~ 1.000 </a:t>
            </a:r>
            <a:r>
              <a:rPr lang="pt-BR" sz="1400" dirty="0">
                <a:solidFill>
                  <a:srgbClr val="555860"/>
                </a:solidFill>
              </a:rPr>
              <a:t>lugares), que </a:t>
            </a:r>
            <a:r>
              <a:rPr lang="pt-BR" sz="1400" dirty="0" smtClean="0">
                <a:solidFill>
                  <a:srgbClr val="555860"/>
                </a:solidFill>
              </a:rPr>
              <a:t>respondem </a:t>
            </a:r>
            <a:r>
              <a:rPr lang="pt-BR" sz="1400" dirty="0">
                <a:solidFill>
                  <a:srgbClr val="555860"/>
                </a:solidFill>
              </a:rPr>
              <a:t>por cerca de 90% da demanda para eventos corporativos e associativos. </a:t>
            </a:r>
            <a:endParaRPr lang="pt-BR" sz="1400" dirty="0" smtClean="0">
              <a:solidFill>
                <a:srgbClr val="555860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rgbClr val="555860"/>
                </a:solidFill>
              </a:rPr>
              <a:t>Não há em Belo Horizonte a oferta integrada de serviços </a:t>
            </a:r>
            <a:r>
              <a:rPr lang="pt-BR" sz="1400" dirty="0">
                <a:solidFill>
                  <a:srgbClr val="555860"/>
                </a:solidFill>
              </a:rPr>
              <a:t>para montagem de eventos </a:t>
            </a:r>
            <a:r>
              <a:rPr lang="pt-BR" sz="1400" dirty="0" smtClean="0">
                <a:solidFill>
                  <a:srgbClr val="555860"/>
                </a:solidFill>
              </a:rPr>
              <a:t>por um único operador.</a:t>
            </a:r>
          </a:p>
          <a:p>
            <a:pPr algn="just">
              <a:spcAft>
                <a:spcPts val="1200"/>
              </a:spcAft>
            </a:pPr>
            <a:r>
              <a:rPr lang="pt-BR" sz="1400" dirty="0" smtClean="0">
                <a:solidFill>
                  <a:srgbClr val="555860"/>
                </a:solidFill>
              </a:rPr>
              <a:t>(*) Fontes institucionais ligadas ao setor de turismo.</a:t>
            </a:r>
            <a:endParaRPr lang="pt-BR" sz="1400" dirty="0">
              <a:solidFill>
                <a:srgbClr val="5558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05923" y="1545215"/>
            <a:ext cx="3535524" cy="529375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600" b="1" i="1" dirty="0" smtClean="0">
                <a:solidFill>
                  <a:schemeClr val="accent5">
                    <a:lumMod val="50000"/>
                  </a:schemeClr>
                </a:solidFill>
              </a:rPr>
              <a:t>Demanda principal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Formaturas (I.E.S. e colégios)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Congressos, seminários e similares, de cunho técnico-científico-educacional</a:t>
            </a:r>
          </a:p>
          <a:p>
            <a:pPr>
              <a:spcAft>
                <a:spcPts val="1200"/>
              </a:spcAft>
            </a:pPr>
            <a:r>
              <a:rPr lang="pt-BR" sz="1600" b="1" i="1" dirty="0" smtClean="0">
                <a:solidFill>
                  <a:schemeClr val="accent5">
                    <a:lumMod val="50000"/>
                  </a:schemeClr>
                </a:solidFill>
              </a:rPr>
              <a:t>Demanda </a:t>
            </a:r>
            <a:r>
              <a:rPr lang="pt-BR" sz="1600" b="1" i="1" dirty="0">
                <a:solidFill>
                  <a:schemeClr val="accent5">
                    <a:lumMod val="50000"/>
                  </a:schemeClr>
                </a:solidFill>
              </a:rPr>
              <a:t>complementar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Convenções de empresas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Lançamentos de produtos e serviços privados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Shows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</a:rPr>
              <a:t>musicais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Peças teatrais e de dança</a:t>
            </a:r>
          </a:p>
          <a:p>
            <a:pPr>
              <a:spcAft>
                <a:spcPts val="1200"/>
              </a:spcAft>
            </a:pPr>
            <a:r>
              <a:rPr lang="pt-BR" sz="1600" b="1" i="1" dirty="0" smtClean="0">
                <a:solidFill>
                  <a:schemeClr val="accent5">
                    <a:lumMod val="50000"/>
                  </a:schemeClr>
                </a:solidFill>
              </a:rPr>
              <a:t>Demanda </a:t>
            </a:r>
            <a:r>
              <a:rPr lang="pt-BR" sz="1600" b="1" i="1" dirty="0">
                <a:solidFill>
                  <a:schemeClr val="accent5">
                    <a:lumMod val="50000"/>
                  </a:schemeClr>
                </a:solidFill>
              </a:rPr>
              <a:t>potencial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Lançamentos de programas/projetos públicos (federal, estadual, municipal)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Eventos partidários (convenções,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Eventos religiosos (cultos, palestras,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Atividades educacionais (escolas de música, dança, teatro,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Outros</a:t>
            </a:r>
          </a:p>
        </p:txBody>
      </p:sp>
      <p:sp>
        <p:nvSpPr>
          <p:cNvPr id="12" name="Seta para a direita listrada 11"/>
          <p:cNvSpPr/>
          <p:nvPr/>
        </p:nvSpPr>
        <p:spPr>
          <a:xfrm>
            <a:off x="4487784" y="2110246"/>
            <a:ext cx="659932" cy="3960440"/>
          </a:xfrm>
          <a:prstGeom prst="stripedRightArrow">
            <a:avLst>
              <a:gd name="adj1" fmla="val 50000"/>
              <a:gd name="adj2" fmla="val 5593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reto 12"/>
          <p:cNvCxnSpPr/>
          <p:nvPr/>
        </p:nvCxnSpPr>
        <p:spPr>
          <a:xfrm>
            <a:off x="5196739" y="1570278"/>
            <a:ext cx="0" cy="509921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8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88636"/>
            <a:ext cx="7886700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PMI – PROCEDIMENTO DE MANIFESTAÇÃO DE INTERESSE PRIVADO</a:t>
            </a:r>
            <a:endParaRPr lang="pt-BR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0" y="1693272"/>
            <a:ext cx="7886700" cy="41901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/>
              <a:t>Propósito: obtenção </a:t>
            </a:r>
            <a:r>
              <a:rPr lang="pt-BR" sz="2000" dirty="0"/>
              <a:t>de estudos de viabilidade, levantamentos, investigações, dados, informações técnicas, projetos ou pareceres de interessados que tragam soluções ou insumos para o desenvolvimento de uma possível concessão por meio de propostas a serem apresentadas conforme condições descritas no Edital de PMI FAPEMIG </a:t>
            </a:r>
            <a:r>
              <a:rPr lang="pt-BR" sz="2000" dirty="0" smtClean="0"/>
              <a:t>01/2017.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Base Legal:</a:t>
            </a:r>
          </a:p>
          <a:p>
            <a:pPr lvl="1"/>
            <a:r>
              <a:rPr lang="pt-BR" sz="1800" dirty="0"/>
              <a:t>Lei Federal nº 8.987, de 13 de fevereiro de 1995;</a:t>
            </a:r>
          </a:p>
          <a:p>
            <a:pPr lvl="1"/>
            <a:r>
              <a:rPr lang="pt-BR" sz="1800" dirty="0"/>
              <a:t>Lei Federal nº 9.074, de 07 de julho de 1995;</a:t>
            </a:r>
          </a:p>
          <a:p>
            <a:pPr lvl="1"/>
            <a:r>
              <a:rPr lang="pt-BR" sz="1800" dirty="0"/>
              <a:t>Decreto Estadual nº 44.565, de 03 de julho de 2007; </a:t>
            </a:r>
          </a:p>
          <a:p>
            <a:pPr lvl="1"/>
            <a:r>
              <a:rPr lang="pt-BR" sz="1800" dirty="0"/>
              <a:t>Decreto Estadual nº 47.155, de 21 de fevereiro de 2017; e</a:t>
            </a:r>
          </a:p>
          <a:p>
            <a:pPr lvl="1"/>
            <a:r>
              <a:rPr lang="pt-BR" sz="1800" dirty="0" smtClean="0"/>
              <a:t>Decreto </a:t>
            </a:r>
            <a:r>
              <a:rPr lang="pt-BR" sz="1800" dirty="0"/>
              <a:t>Estadual nº 47.229, de 04 de agosto de 2017.</a:t>
            </a:r>
          </a:p>
          <a:p>
            <a:pPr algn="just"/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28650" y="1402773"/>
            <a:ext cx="7886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B81-768A-45AA-9C0B-62495B14117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1268</Words>
  <Application>Microsoft Office PowerPoint</Application>
  <PresentationFormat>Apresentação na tela (4:3)</PresentationFormat>
  <Paragraphs>114</Paragraphs>
  <Slides>14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\\BDMG\SHARES\GOE\04 Operações\FAPEMIG - Centro de Convenções\Dados mercado\Hotéis Regional Nordeste MAPA - Espaços para Eventos - v2.xlsx!Mapa - Hotéis Regional Nordeste!L3C15:L9C20</vt:lpstr>
      <vt:lpstr>Apresentação do PowerPoint</vt:lpstr>
      <vt:lpstr>FAPEMIG</vt:lpstr>
      <vt:lpstr>CONTEXTO</vt:lpstr>
      <vt:lpstr>CONTEXTO</vt:lpstr>
      <vt:lpstr>OBJETO DA CONCESSÃO</vt:lpstr>
      <vt:lpstr>OBJETIVOS DA CONCESSÃO</vt:lpstr>
      <vt:lpstr>CONDIÇÕES DE USO COMPARTILHADO</vt:lpstr>
      <vt:lpstr>PRÉ-AVALIAÇÃO DA DEMANDA</vt:lpstr>
      <vt:lpstr>PMI – PROCEDIMENTO DE MANIFESTAÇÃO DE INTERESSE PRIVADO</vt:lpstr>
      <vt:lpstr>REGRAS DO PMI</vt:lpstr>
      <vt:lpstr>DIRETRIZES PARA PARTICIPAÇÃO</vt:lpstr>
      <vt:lpstr>RECEBIMENTO DAS PROPOSTAS</vt:lpstr>
      <vt:lpstr>CRONOGRAMA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Giselle Moraes da Fonseca Diniz</dc:creator>
  <cp:lastModifiedBy>Elidia de Almeida Caldeira</cp:lastModifiedBy>
  <cp:revision>49</cp:revision>
  <cp:lastPrinted>2018-01-18T20:48:33Z</cp:lastPrinted>
  <dcterms:created xsi:type="dcterms:W3CDTF">2018-01-18T13:54:06Z</dcterms:created>
  <dcterms:modified xsi:type="dcterms:W3CDTF">2018-01-26T12:21:59Z</dcterms:modified>
</cp:coreProperties>
</file>